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à coins arrondis 5"/>
          <p:cNvSpPr/>
          <p:nvPr/>
        </p:nvSpPr>
        <p:spPr>
          <a:xfrm>
            <a:off x="283512" y="308679"/>
            <a:ext cx="11825362" cy="397166"/>
          </a:xfrm>
          <a:prstGeom prst="roundRect">
            <a:avLst>
              <a:gd name="adj" fmla="val 16667"/>
            </a:avLst>
          </a:prstGeom>
          <a:solidFill>
            <a:srgbClr val="005E8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FuturaT"/>
                <a:ea typeface="FuturaT"/>
                <a:cs typeface="FuturaT"/>
                <a:sym typeface="FuturaT"/>
              </a:defRPr>
            </a:pPr>
            <a:endParaRPr/>
          </a:p>
        </p:txBody>
      </p:sp>
      <p:pic>
        <p:nvPicPr>
          <p:cNvPr id="22" name="Image 7" descr="Image 7"/>
          <p:cNvPicPr>
            <a:picLocks noChangeAspect="1"/>
          </p:cNvPicPr>
          <p:nvPr/>
        </p:nvPicPr>
        <p:blipFill>
          <a:blip r:embed="rId2"/>
          <a:srcRect l="20680" r="20246"/>
          <a:stretch>
            <a:fillRect/>
          </a:stretch>
        </p:blipFill>
        <p:spPr>
          <a:xfrm>
            <a:off x="646543" y="58676"/>
            <a:ext cx="942183" cy="8971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6" y="0"/>
                  <a:pt x="0" y="4834"/>
                  <a:pt x="0" y="10795"/>
                </a:cubicBezTo>
                <a:cubicBezTo>
                  <a:pt x="0" y="16757"/>
                  <a:pt x="4836" y="21600"/>
                  <a:pt x="10800" y="21600"/>
                </a:cubicBezTo>
                <a:cubicBezTo>
                  <a:pt x="16764" y="21600"/>
                  <a:pt x="21600" y="16757"/>
                  <a:pt x="21600" y="10795"/>
                </a:cubicBezTo>
                <a:cubicBezTo>
                  <a:pt x="21600" y="4834"/>
                  <a:pt x="16764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2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à coins arrondis 5"/>
          <p:cNvSpPr/>
          <p:nvPr/>
        </p:nvSpPr>
        <p:spPr>
          <a:xfrm>
            <a:off x="283512" y="308679"/>
            <a:ext cx="11825362" cy="397166"/>
          </a:xfrm>
          <a:prstGeom prst="roundRect">
            <a:avLst>
              <a:gd name="adj" fmla="val 16667"/>
            </a:avLst>
          </a:prstGeom>
          <a:solidFill>
            <a:srgbClr val="005E8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FuturaT"/>
                <a:ea typeface="FuturaT"/>
                <a:cs typeface="FuturaT"/>
                <a:sym typeface="FuturaT"/>
              </a:defRPr>
            </a:pPr>
            <a:endParaRPr/>
          </a:p>
        </p:txBody>
      </p:sp>
      <p:pic>
        <p:nvPicPr>
          <p:cNvPr id="31" name="Image 7" descr="Image 7"/>
          <p:cNvPicPr>
            <a:picLocks noChangeAspect="1"/>
          </p:cNvPicPr>
          <p:nvPr/>
        </p:nvPicPr>
        <p:blipFill>
          <a:blip r:embed="rId2"/>
          <a:srcRect l="20680" r="20246"/>
          <a:stretch>
            <a:fillRect/>
          </a:stretch>
        </p:blipFill>
        <p:spPr>
          <a:xfrm>
            <a:off x="646543" y="58676"/>
            <a:ext cx="942183" cy="8971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6" y="0"/>
                  <a:pt x="0" y="4834"/>
                  <a:pt x="0" y="10795"/>
                </a:cubicBezTo>
                <a:cubicBezTo>
                  <a:pt x="0" y="16757"/>
                  <a:pt x="4836" y="21600"/>
                  <a:pt x="10800" y="21600"/>
                </a:cubicBezTo>
                <a:cubicBezTo>
                  <a:pt x="16764" y="21600"/>
                  <a:pt x="21600" y="16757"/>
                  <a:pt x="21600" y="10795"/>
                </a:cubicBezTo>
                <a:cubicBezTo>
                  <a:pt x="21600" y="4834"/>
                  <a:pt x="16764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3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1835223" y="6404294"/>
            <a:ext cx="273652" cy="2692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à coins arrondis 5"/>
          <p:cNvSpPr/>
          <p:nvPr/>
        </p:nvSpPr>
        <p:spPr>
          <a:xfrm>
            <a:off x="283512" y="308679"/>
            <a:ext cx="11825362" cy="397166"/>
          </a:xfrm>
          <a:prstGeom prst="roundRect">
            <a:avLst>
              <a:gd name="adj" fmla="val 16667"/>
            </a:avLst>
          </a:prstGeom>
          <a:solidFill>
            <a:srgbClr val="005E8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FuturaT"/>
                <a:ea typeface="FuturaT"/>
                <a:cs typeface="FuturaT"/>
                <a:sym typeface="FuturaT"/>
              </a:defRPr>
            </a:pPr>
            <a:endParaRPr/>
          </a:p>
        </p:txBody>
      </p:sp>
      <p:pic>
        <p:nvPicPr>
          <p:cNvPr id="40" name="Image 7" descr="Image 7"/>
          <p:cNvPicPr>
            <a:picLocks noChangeAspect="1"/>
          </p:cNvPicPr>
          <p:nvPr/>
        </p:nvPicPr>
        <p:blipFill>
          <a:blip r:embed="rId2"/>
          <a:srcRect l="20680" r="20246"/>
          <a:stretch>
            <a:fillRect/>
          </a:stretch>
        </p:blipFill>
        <p:spPr>
          <a:xfrm>
            <a:off x="646543" y="58676"/>
            <a:ext cx="942183" cy="8971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6" y="0"/>
                  <a:pt x="0" y="4834"/>
                  <a:pt x="0" y="10795"/>
                </a:cubicBezTo>
                <a:cubicBezTo>
                  <a:pt x="0" y="16757"/>
                  <a:pt x="4836" y="21600"/>
                  <a:pt x="10800" y="21600"/>
                </a:cubicBezTo>
                <a:cubicBezTo>
                  <a:pt x="16764" y="21600"/>
                  <a:pt x="21600" y="16757"/>
                  <a:pt x="21600" y="10795"/>
                </a:cubicBezTo>
                <a:cubicBezTo>
                  <a:pt x="21600" y="4834"/>
                  <a:pt x="16764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41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1835223" y="6404294"/>
            <a:ext cx="273652" cy="2692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à coins arrondis 5"/>
          <p:cNvSpPr/>
          <p:nvPr/>
        </p:nvSpPr>
        <p:spPr>
          <a:xfrm>
            <a:off x="283512" y="308679"/>
            <a:ext cx="11825362" cy="397166"/>
          </a:xfrm>
          <a:prstGeom prst="roundRect">
            <a:avLst>
              <a:gd name="adj" fmla="val 16667"/>
            </a:avLst>
          </a:prstGeom>
          <a:solidFill>
            <a:srgbClr val="005E8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FuturaT"/>
                <a:ea typeface="FuturaT"/>
                <a:cs typeface="FuturaT"/>
                <a:sym typeface="FuturaT"/>
              </a:defRPr>
            </a:pPr>
            <a:endParaRPr/>
          </a:p>
        </p:txBody>
      </p:sp>
      <p:pic>
        <p:nvPicPr>
          <p:cNvPr id="49" name="Image 7" descr="Image 7"/>
          <p:cNvPicPr>
            <a:picLocks noChangeAspect="1"/>
          </p:cNvPicPr>
          <p:nvPr/>
        </p:nvPicPr>
        <p:blipFill>
          <a:blip r:embed="rId2"/>
          <a:srcRect l="20680" r="20246"/>
          <a:stretch>
            <a:fillRect/>
          </a:stretch>
        </p:blipFill>
        <p:spPr>
          <a:xfrm>
            <a:off x="646543" y="58676"/>
            <a:ext cx="942183" cy="8971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6" y="0"/>
                  <a:pt x="0" y="4834"/>
                  <a:pt x="0" y="10795"/>
                </a:cubicBezTo>
                <a:cubicBezTo>
                  <a:pt x="0" y="16757"/>
                  <a:pt x="4836" y="21600"/>
                  <a:pt x="10800" y="21600"/>
                </a:cubicBezTo>
                <a:cubicBezTo>
                  <a:pt x="16764" y="21600"/>
                  <a:pt x="21600" y="16757"/>
                  <a:pt x="21600" y="10795"/>
                </a:cubicBezTo>
                <a:cubicBezTo>
                  <a:pt x="21600" y="4834"/>
                  <a:pt x="16764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1835223" y="6404294"/>
            <a:ext cx="273652" cy="2692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à coins arrondis 5"/>
          <p:cNvSpPr/>
          <p:nvPr/>
        </p:nvSpPr>
        <p:spPr>
          <a:xfrm>
            <a:off x="283512" y="308679"/>
            <a:ext cx="11825362" cy="397166"/>
          </a:xfrm>
          <a:prstGeom prst="roundRect">
            <a:avLst>
              <a:gd name="adj" fmla="val 16667"/>
            </a:avLst>
          </a:prstGeom>
          <a:solidFill>
            <a:srgbClr val="005E8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FuturaT"/>
                <a:ea typeface="FuturaT"/>
                <a:cs typeface="FuturaT"/>
                <a:sym typeface="FuturaT"/>
              </a:defRPr>
            </a:pPr>
            <a:endParaRPr/>
          </a:p>
        </p:txBody>
      </p:sp>
      <p:pic>
        <p:nvPicPr>
          <p:cNvPr id="58" name="Image 7" descr="Image 7"/>
          <p:cNvPicPr>
            <a:picLocks noChangeAspect="1"/>
          </p:cNvPicPr>
          <p:nvPr/>
        </p:nvPicPr>
        <p:blipFill>
          <a:blip r:embed="rId2"/>
          <a:srcRect l="20680" r="20246"/>
          <a:stretch>
            <a:fillRect/>
          </a:stretch>
        </p:blipFill>
        <p:spPr>
          <a:xfrm>
            <a:off x="646543" y="58676"/>
            <a:ext cx="942183" cy="8971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36" y="0"/>
                  <a:pt x="0" y="4834"/>
                  <a:pt x="0" y="10795"/>
                </a:cubicBezTo>
                <a:cubicBezTo>
                  <a:pt x="0" y="16757"/>
                  <a:pt x="4836" y="21600"/>
                  <a:pt x="10800" y="21600"/>
                </a:cubicBezTo>
                <a:cubicBezTo>
                  <a:pt x="16764" y="21600"/>
                  <a:pt x="21600" y="16757"/>
                  <a:pt x="21600" y="10795"/>
                </a:cubicBezTo>
                <a:cubicBezTo>
                  <a:pt x="21600" y="4834"/>
                  <a:pt x="16764" y="0"/>
                  <a:pt x="10800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59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1835223" y="6404294"/>
            <a:ext cx="273652" cy="2692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9" descr="Imag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48470" y="4945224"/>
            <a:ext cx="9243532" cy="1912779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 6" descr="Image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-16619"/>
            <a:ext cx="12192000" cy="206935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exte du titre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5" name="Texte niveau 1…"/>
          <p:cNvSpPr txBox="1">
            <a:spLocks noGrp="1"/>
          </p:cNvSpPr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473622" y="6221732"/>
            <a:ext cx="263979" cy="26923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Espace réservé du pied de page 1"/>
          <p:cNvSpPr txBox="1"/>
          <p:nvPr/>
        </p:nvSpPr>
        <p:spPr>
          <a:xfrm>
            <a:off x="4038600" y="6315392"/>
            <a:ext cx="4114800" cy="4470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À renseigner et à retourner avant le 08/11 à contact@santenov.com </a:t>
            </a:r>
          </a:p>
        </p:txBody>
      </p:sp>
      <p:sp>
        <p:nvSpPr>
          <p:cNvPr id="69" name="Espace réservé du texte 2"/>
          <p:cNvSpPr txBox="1">
            <a:spLocks noGrp="1"/>
          </p:cNvSpPr>
          <p:nvPr>
            <p:ph type="body" sz="quarter" idx="4294967295"/>
          </p:nvPr>
        </p:nvSpPr>
        <p:spPr>
          <a:xfrm>
            <a:off x="1607944" y="471487"/>
            <a:ext cx="2898776" cy="377828"/>
          </a:xfrm>
          <a:prstGeom prst="rect">
            <a:avLst/>
          </a:prstGeom>
        </p:spPr>
        <p:txBody>
          <a:bodyPr>
            <a:normAutofit/>
          </a:bodyPr>
          <a:lstStyle>
            <a:lvl1pPr marL="157734" indent="-157734" defTabSz="630936">
              <a:spcBef>
                <a:spcPts val="600"/>
              </a:spcBef>
              <a:defRPr sz="1900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Pitch &amp; Meet</a:t>
            </a:r>
          </a:p>
        </p:txBody>
      </p:sp>
      <p:sp>
        <p:nvSpPr>
          <p:cNvPr id="70" name="ZoneTexte 11"/>
          <p:cNvSpPr txBox="1"/>
          <p:nvPr/>
        </p:nvSpPr>
        <p:spPr>
          <a:xfrm>
            <a:off x="5759775" y="2418545"/>
            <a:ext cx="6432228" cy="3202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3600" b="1">
                <a:solidFill>
                  <a:srgbClr val="808080"/>
                </a:solidFill>
                <a:latin typeface="FuturaT"/>
                <a:ea typeface="FuturaT"/>
                <a:cs typeface="FuturaT"/>
                <a:sym typeface="FuturaT"/>
              </a:defRPr>
            </a:pPr>
            <a:r>
              <a:t>Atelier Idéation</a:t>
            </a:r>
            <a:r>
              <a:rPr>
                <a:solidFill>
                  <a:srgbClr val="005E84"/>
                </a:solidFill>
              </a:rPr>
              <a:t> </a:t>
            </a:r>
            <a:br>
              <a:rPr>
                <a:solidFill>
                  <a:srgbClr val="005E84"/>
                </a:solidFill>
              </a:rPr>
            </a:br>
            <a:br>
              <a:rPr>
                <a:solidFill>
                  <a:srgbClr val="005E84"/>
                </a:solidFill>
              </a:rPr>
            </a:br>
            <a:r>
              <a:rPr sz="2800" i="1"/>
              <a:t>Porteur de besoins médicaux</a:t>
            </a:r>
          </a:p>
          <a:p>
            <a:pPr algn="ctr">
              <a:defRPr sz="2800" b="1" i="1">
                <a:solidFill>
                  <a:srgbClr val="808080"/>
                </a:solidFill>
                <a:latin typeface="FuturaT"/>
                <a:ea typeface="FuturaT"/>
                <a:cs typeface="FuturaT"/>
                <a:sym typeface="FuturaT"/>
              </a:defRPr>
            </a:pPr>
            <a:r>
              <a:t>(5min.) </a:t>
            </a:r>
          </a:p>
          <a:p>
            <a:pPr algn="ctr">
              <a:defRPr sz="2800" b="1" i="1">
                <a:solidFill>
                  <a:srgbClr val="808080"/>
                </a:solidFill>
                <a:latin typeface="FuturaT"/>
                <a:ea typeface="FuturaT"/>
                <a:cs typeface="FuturaT"/>
                <a:sym typeface="FuturaT"/>
              </a:defRPr>
            </a:pPr>
            <a:br/>
            <a:endParaRPr sz="2400"/>
          </a:p>
          <a:p>
            <a:pPr algn="ctr">
              <a:defRPr sz="2300" b="1">
                <a:solidFill>
                  <a:srgbClr val="808080"/>
                </a:solidFill>
                <a:latin typeface="FuturaT"/>
                <a:ea typeface="FuturaT"/>
                <a:cs typeface="FuturaT"/>
                <a:sym typeface="FuturaT"/>
              </a:defRPr>
            </a:pPr>
            <a:r>
              <a:t>5/11/25, ESEO, Dijon</a:t>
            </a:r>
          </a:p>
        </p:txBody>
      </p:sp>
      <p:pic>
        <p:nvPicPr>
          <p:cNvPr id="71" name="Image 12" descr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2069353"/>
          </a:xfrm>
          <a:prstGeom prst="rect">
            <a:avLst/>
          </a:prstGeom>
          <a:ln w="12700">
            <a:miter lim="400000"/>
          </a:ln>
        </p:spPr>
      </p:pic>
      <p:pic>
        <p:nvPicPr>
          <p:cNvPr id="72" name="Image 4" descr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7319" y="6014191"/>
            <a:ext cx="6648355" cy="843809"/>
          </a:xfrm>
          <a:prstGeom prst="rect">
            <a:avLst/>
          </a:prstGeom>
          <a:ln w="12700">
            <a:miter lim="400000"/>
          </a:ln>
        </p:spPr>
      </p:pic>
      <p:pic>
        <p:nvPicPr>
          <p:cNvPr id="73" name="Image 6" descr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0016" y="2289091"/>
            <a:ext cx="3912871" cy="2200992"/>
          </a:xfrm>
          <a:prstGeom prst="rect">
            <a:avLst/>
          </a:prstGeom>
          <a:ln w="12700">
            <a:miter lim="400000"/>
          </a:ln>
        </p:spPr>
      </p:pic>
      <p:sp>
        <p:nvSpPr>
          <p:cNvPr id="74" name="Espace réservé du numéro de diapositive 8"/>
          <p:cNvSpPr txBox="1">
            <a:spLocks noGrp="1"/>
          </p:cNvSpPr>
          <p:nvPr>
            <p:ph type="sldNum" sz="quarter" idx="4294967295"/>
          </p:nvPr>
        </p:nvSpPr>
        <p:spPr>
          <a:xfrm>
            <a:off x="11919973" y="6404292"/>
            <a:ext cx="188895" cy="26923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fld id="{86CB4B4D-7CA3-9044-876B-883B54F8677D}" type="slidenum">
              <a:rPr/>
              <a:t>1</a:t>
            </a:fld>
            <a:endParaRPr/>
          </a:p>
        </p:txBody>
      </p:sp>
      <p:sp>
        <p:nvSpPr>
          <p:cNvPr id="75" name="ZoneTexte 9"/>
          <p:cNvSpPr txBox="1"/>
          <p:nvPr/>
        </p:nvSpPr>
        <p:spPr>
          <a:xfrm>
            <a:off x="54892" y="4547975"/>
            <a:ext cx="5759784" cy="1386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2800" b="1" u="sng">
                <a:solidFill>
                  <a:srgbClr val="FF0000"/>
                </a:solidFill>
                <a:latin typeface="FuturaT"/>
                <a:ea typeface="FuturaT"/>
                <a:cs typeface="FuturaT"/>
                <a:sym typeface="FuturaT"/>
              </a:defRPr>
            </a:pPr>
            <a:r>
              <a:rPr dirty="0"/>
              <a:t>Document à </a:t>
            </a:r>
            <a:r>
              <a:rPr dirty="0" err="1"/>
              <a:t>remplir</a:t>
            </a:r>
            <a:r>
              <a:rPr dirty="0"/>
              <a:t> et </a:t>
            </a:r>
            <a:r>
              <a:rPr dirty="0" err="1"/>
              <a:t>retourner</a:t>
            </a:r>
            <a:r>
              <a:rPr dirty="0"/>
              <a:t> </a:t>
            </a:r>
            <a:r>
              <a:rPr dirty="0" err="1"/>
              <a:t>avant</a:t>
            </a:r>
            <a:r>
              <a:rPr dirty="0"/>
              <a:t> le 0</a:t>
            </a:r>
            <a:r>
              <a:rPr lang="fr-FR" dirty="0"/>
              <a:t>1</a:t>
            </a:r>
            <a:r>
              <a:rPr dirty="0"/>
              <a:t>/11/2025</a:t>
            </a:r>
          </a:p>
          <a:p>
            <a:pPr algn="ctr">
              <a:defRPr sz="28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FuturaT"/>
                <a:ea typeface="FuturaT"/>
                <a:cs typeface="FuturaT"/>
                <a:sym typeface="FuturaT"/>
              </a:defRPr>
            </a:pPr>
            <a:r>
              <a:rPr lang="fr-FR" dirty="0"/>
              <a:t>contact@sofia-santé.net</a:t>
            </a:r>
            <a:endParaRPr dirty="0">
              <a:solidFill>
                <a:srgbClr val="FF0000"/>
              </a:solidFill>
              <a:uFillTx/>
            </a:endParaRPr>
          </a:p>
        </p:txBody>
      </p:sp>
      <p:pic>
        <p:nvPicPr>
          <p:cNvPr id="76" name="Image 10" descr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8349" y="2277428"/>
            <a:ext cx="3912871" cy="2200989"/>
          </a:xfrm>
          <a:prstGeom prst="rect">
            <a:avLst/>
          </a:prstGeom>
          <a:ln w="12700">
            <a:miter lim="400000"/>
          </a:ln>
        </p:spPr>
      </p:pic>
      <p:pic>
        <p:nvPicPr>
          <p:cNvPr id="77" name="Logo-fond-blanc.png" descr="Logo-fond-blanc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551" y="205586"/>
            <a:ext cx="3912872" cy="1353855"/>
          </a:xfrm>
          <a:prstGeom prst="rect">
            <a:avLst/>
          </a:prstGeom>
          <a:ln w="12700">
            <a:miter lim="400000"/>
          </a:ln>
        </p:spPr>
      </p:pic>
      <p:pic>
        <p:nvPicPr>
          <p:cNvPr id="78" name="SOFIANS.jpg" descr="SOFIANS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14756" y="-251584"/>
            <a:ext cx="2378623" cy="237862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du pied de page 1"/>
          <p:cNvSpPr txBox="1"/>
          <p:nvPr/>
        </p:nvSpPr>
        <p:spPr>
          <a:xfrm>
            <a:off x="3886200" y="6399003"/>
            <a:ext cx="4114800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 b="1">
                <a:solidFill>
                  <a:srgbClr val="E4806D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rPr dirty="0"/>
              <a:t>À </a:t>
            </a:r>
            <a:r>
              <a:rPr dirty="0" err="1"/>
              <a:t>renseigner</a:t>
            </a:r>
            <a:r>
              <a:rPr dirty="0"/>
              <a:t> et à </a:t>
            </a:r>
            <a:r>
              <a:rPr dirty="0" err="1"/>
              <a:t>retourner</a:t>
            </a:r>
            <a:r>
              <a:rPr dirty="0"/>
              <a:t> </a:t>
            </a:r>
            <a:r>
              <a:rPr dirty="0" err="1"/>
              <a:t>avant</a:t>
            </a:r>
            <a:r>
              <a:rPr dirty="0"/>
              <a:t> le 01/11 à </a:t>
            </a:r>
            <a:r>
              <a:rPr lang="fr-FR" dirty="0"/>
              <a:t>contact@sofia-santé.net</a:t>
            </a:r>
            <a:endParaRPr dirty="0"/>
          </a:p>
        </p:txBody>
      </p:sp>
      <p:sp>
        <p:nvSpPr>
          <p:cNvPr id="81" name="Espace réservé du numéro de diapositive 15"/>
          <p:cNvSpPr txBox="1">
            <a:spLocks noGrp="1"/>
          </p:cNvSpPr>
          <p:nvPr>
            <p:ph type="sldNum" sz="quarter" idx="4294967295"/>
          </p:nvPr>
        </p:nvSpPr>
        <p:spPr>
          <a:xfrm>
            <a:off x="11596537" y="6404292"/>
            <a:ext cx="188894" cy="26923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fld id="{86CB4B4D-7CA3-9044-876B-883B54F8677D}" type="slidenum">
              <a:rPr/>
              <a:t>2</a:t>
            </a:fld>
            <a:endParaRPr/>
          </a:p>
        </p:txBody>
      </p:sp>
      <p:sp>
        <p:nvSpPr>
          <p:cNvPr id="82" name="Espace réservé pour une image  7"/>
          <p:cNvSpPr txBox="1"/>
          <p:nvPr/>
        </p:nvSpPr>
        <p:spPr>
          <a:xfrm>
            <a:off x="300036" y="1145308"/>
            <a:ext cx="5651505" cy="9118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Photo illustrative de votre activité, de votre équipe…</a:t>
            </a:r>
          </a:p>
        </p:txBody>
      </p:sp>
      <p:sp>
        <p:nvSpPr>
          <p:cNvPr id="83" name="Espace réservé du texte 20"/>
          <p:cNvSpPr txBox="1"/>
          <p:nvPr/>
        </p:nvSpPr>
        <p:spPr>
          <a:xfrm>
            <a:off x="6479666" y="954336"/>
            <a:ext cx="5367340" cy="18351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>
                <a:latin typeface="FuturaT"/>
                <a:ea typeface="FuturaT"/>
                <a:cs typeface="FuturaT"/>
                <a:sym typeface="FuturaT"/>
              </a:defRPr>
            </a:pPr>
            <a:r>
              <a:t>Nom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>
                <a:latin typeface="FuturaT"/>
                <a:ea typeface="FuturaT"/>
                <a:cs typeface="FuturaT"/>
                <a:sym typeface="FuturaT"/>
              </a:defRPr>
            </a:pPr>
            <a:r>
              <a:t>Prénom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>
                <a:latin typeface="FuturaT"/>
                <a:ea typeface="FuturaT"/>
                <a:cs typeface="FuturaT"/>
                <a:sym typeface="FuturaT"/>
              </a:defRPr>
            </a:pPr>
            <a:r>
              <a:t>Fonction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400">
                <a:latin typeface="FuturaT"/>
                <a:ea typeface="FuturaT"/>
                <a:cs typeface="FuturaT"/>
                <a:sym typeface="FuturaT"/>
              </a:defRPr>
            </a:pPr>
            <a:r>
              <a:t>Entreprise/Organisme</a:t>
            </a:r>
          </a:p>
        </p:txBody>
      </p:sp>
      <p:sp>
        <p:nvSpPr>
          <p:cNvPr id="84" name="Espace réservé du texte 24"/>
          <p:cNvSpPr txBox="1"/>
          <p:nvPr/>
        </p:nvSpPr>
        <p:spPr>
          <a:xfrm>
            <a:off x="1598611" y="317658"/>
            <a:ext cx="3897027" cy="459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>
                <a:solidFill>
                  <a:srgbClr val="FFFFFF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Présentation du porteur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Espace réservé du pied de page 1"/>
          <p:cNvSpPr txBox="1"/>
          <p:nvPr/>
        </p:nvSpPr>
        <p:spPr>
          <a:xfrm>
            <a:off x="3963184" y="6308078"/>
            <a:ext cx="4114803" cy="46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rPr dirty="0"/>
              <a:t>À </a:t>
            </a:r>
            <a:r>
              <a:rPr dirty="0" err="1"/>
              <a:t>renseigner</a:t>
            </a:r>
            <a:r>
              <a:rPr dirty="0"/>
              <a:t> et à </a:t>
            </a:r>
            <a:r>
              <a:rPr dirty="0" err="1"/>
              <a:t>retourner</a:t>
            </a:r>
            <a:r>
              <a:rPr dirty="0"/>
              <a:t> </a:t>
            </a:r>
            <a:r>
              <a:rPr dirty="0" err="1"/>
              <a:t>avant</a:t>
            </a:r>
            <a:r>
              <a:rPr dirty="0"/>
              <a:t> le 01/11 à </a:t>
            </a:r>
            <a:r>
              <a:rPr lang="fr-FR" dirty="0"/>
              <a:t>contact@sofia-santé.net</a:t>
            </a:r>
            <a:endParaRPr dirty="0"/>
          </a:p>
        </p:txBody>
      </p:sp>
      <p:sp>
        <p:nvSpPr>
          <p:cNvPr id="87" name="Espace réservé du numéro de diapositive 7"/>
          <p:cNvSpPr txBox="1">
            <a:spLocks noGrp="1"/>
          </p:cNvSpPr>
          <p:nvPr>
            <p:ph type="sldNum" sz="quarter" idx="4294967295"/>
          </p:nvPr>
        </p:nvSpPr>
        <p:spPr>
          <a:xfrm>
            <a:off x="11541283" y="6404292"/>
            <a:ext cx="188894" cy="26923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>
              <a:defRPr>
                <a:solidFill>
                  <a:srgbClr val="888888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fld id="{86CB4B4D-7CA3-9044-876B-883B54F8677D}" type="slidenum">
              <a:rPr/>
              <a:t>3</a:t>
            </a:fld>
            <a:endParaRPr/>
          </a:p>
        </p:txBody>
      </p:sp>
      <p:sp>
        <p:nvSpPr>
          <p:cNvPr id="88" name="Espace réservé du texte 24"/>
          <p:cNvSpPr txBox="1"/>
          <p:nvPr/>
        </p:nvSpPr>
        <p:spPr>
          <a:xfrm>
            <a:off x="1598610" y="317658"/>
            <a:ext cx="6479378" cy="459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>
                <a:solidFill>
                  <a:srgbClr val="FFFFFF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Contexte médical et technique du besoin </a:t>
            </a:r>
          </a:p>
        </p:txBody>
      </p:sp>
      <p:sp>
        <p:nvSpPr>
          <p:cNvPr id="89" name="Connecteur droit 14"/>
          <p:cNvSpPr/>
          <p:nvPr/>
        </p:nvSpPr>
        <p:spPr>
          <a:xfrm flipH="1">
            <a:off x="6097270" y="1385740"/>
            <a:ext cx="3" cy="4628563"/>
          </a:xfrm>
          <a:prstGeom prst="line">
            <a:avLst/>
          </a:prstGeom>
          <a:ln w="57150">
            <a:solidFill>
              <a:srgbClr val="005E8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0" name="ZoneTexte 15"/>
          <p:cNvSpPr txBox="1"/>
          <p:nvPr/>
        </p:nvSpPr>
        <p:spPr>
          <a:xfrm>
            <a:off x="320509" y="1201072"/>
            <a:ext cx="3252253" cy="370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b="1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Contexte médical</a:t>
            </a:r>
          </a:p>
        </p:txBody>
      </p:sp>
      <p:sp>
        <p:nvSpPr>
          <p:cNvPr id="91" name="ZoneTexte 16"/>
          <p:cNvSpPr txBox="1"/>
          <p:nvPr/>
        </p:nvSpPr>
        <p:spPr>
          <a:xfrm>
            <a:off x="6993118" y="1201072"/>
            <a:ext cx="3252251" cy="370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b="1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Contexte technique</a:t>
            </a:r>
          </a:p>
        </p:txBody>
      </p:sp>
      <p:sp>
        <p:nvSpPr>
          <p:cNvPr id="92" name="ZoneTexte 17"/>
          <p:cNvSpPr txBox="1"/>
          <p:nvPr/>
        </p:nvSpPr>
        <p:spPr>
          <a:xfrm>
            <a:off x="320508" y="1725103"/>
            <a:ext cx="5326150" cy="12090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i="1">
                <a:latin typeface="FuturaT"/>
                <a:ea typeface="FuturaT"/>
                <a:cs typeface="FuturaT"/>
                <a:sym typeface="FuturaT"/>
              </a:defRPr>
            </a:pPr>
            <a:r>
              <a:rPr dirty="0" err="1"/>
              <a:t>Décrivez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quelques</a:t>
            </a:r>
            <a:r>
              <a:rPr dirty="0"/>
              <a:t> mots à quelle étape du </a:t>
            </a:r>
            <a:r>
              <a:rPr dirty="0" err="1"/>
              <a:t>parcours</a:t>
            </a:r>
            <a:r>
              <a:rPr dirty="0"/>
              <a:t> de </a:t>
            </a:r>
            <a:r>
              <a:rPr dirty="0" err="1"/>
              <a:t>soin</a:t>
            </a:r>
            <a:r>
              <a:rPr dirty="0"/>
              <a:t> se </a:t>
            </a:r>
            <a:r>
              <a:rPr dirty="0" err="1"/>
              <a:t>situe</a:t>
            </a:r>
            <a:r>
              <a:rPr dirty="0"/>
              <a:t> </a:t>
            </a:r>
            <a:r>
              <a:rPr dirty="0" err="1"/>
              <a:t>votre</a:t>
            </a:r>
            <a:r>
              <a:rPr dirty="0"/>
              <a:t> </a:t>
            </a:r>
            <a:r>
              <a:rPr dirty="0" err="1"/>
              <a:t>besoin</a:t>
            </a:r>
            <a:r>
              <a:rPr dirty="0"/>
              <a:t> (diagnostic, </a:t>
            </a:r>
            <a:r>
              <a:rPr dirty="0" err="1"/>
              <a:t>traitement</a:t>
            </a:r>
            <a:r>
              <a:rPr dirty="0"/>
              <a:t>, </a:t>
            </a:r>
            <a:r>
              <a:rPr dirty="0" err="1"/>
              <a:t>suivi</a:t>
            </a:r>
            <a:r>
              <a:rPr dirty="0"/>
              <a:t>…)</a:t>
            </a:r>
          </a:p>
          <a:p>
            <a:pPr>
              <a:defRPr i="1">
                <a:latin typeface="FuturaT"/>
                <a:ea typeface="FuturaT"/>
                <a:cs typeface="FuturaT"/>
                <a:sym typeface="FuturaT"/>
              </a:defRPr>
            </a:pPr>
            <a:r>
              <a:rPr dirty="0" err="1"/>
              <a:t>Quels</a:t>
            </a:r>
            <a:r>
              <a:rPr dirty="0"/>
              <a:t> </a:t>
            </a:r>
            <a:r>
              <a:rPr dirty="0" err="1"/>
              <a:t>sont</a:t>
            </a:r>
            <a:r>
              <a:rPr dirty="0"/>
              <a:t> les </a:t>
            </a:r>
            <a:r>
              <a:rPr dirty="0" err="1"/>
              <a:t>enjeux</a:t>
            </a:r>
            <a:r>
              <a:rPr dirty="0"/>
              <a:t> pour le patient ?</a:t>
            </a:r>
          </a:p>
        </p:txBody>
      </p:sp>
      <p:sp>
        <p:nvSpPr>
          <p:cNvPr id="93" name="ZoneTexte 18"/>
          <p:cNvSpPr txBox="1"/>
          <p:nvPr/>
        </p:nvSpPr>
        <p:spPr>
          <a:xfrm>
            <a:off x="6404034" y="1725103"/>
            <a:ext cx="5395702" cy="1477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i="1">
                <a:latin typeface="FuturaT"/>
                <a:ea typeface="FuturaT"/>
                <a:cs typeface="FuturaT"/>
                <a:sym typeface="FuturaT"/>
              </a:defRPr>
            </a:pPr>
            <a:r>
              <a:rPr dirty="0" err="1"/>
              <a:t>Décrivez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quelques</a:t>
            </a:r>
            <a:r>
              <a:rPr dirty="0"/>
              <a:t> mots le </a:t>
            </a:r>
            <a:r>
              <a:rPr dirty="0" err="1"/>
              <a:t>contexte</a:t>
            </a:r>
            <a:r>
              <a:rPr dirty="0"/>
              <a:t> technique de </a:t>
            </a:r>
            <a:r>
              <a:rPr dirty="0" err="1"/>
              <a:t>votre</a:t>
            </a:r>
            <a:r>
              <a:rPr dirty="0"/>
              <a:t> </a:t>
            </a:r>
            <a:r>
              <a:rPr dirty="0" err="1"/>
              <a:t>besoin</a:t>
            </a:r>
            <a:r>
              <a:rPr lang="fr-FR" dirty="0"/>
              <a:t> </a:t>
            </a:r>
            <a:r>
              <a:rPr dirty="0"/>
              <a:t>:</a:t>
            </a:r>
          </a:p>
          <a:p>
            <a:pPr marL="285750" indent="-285750">
              <a:buSzPct val="100000"/>
              <a:buFont typeface="Arial"/>
              <a:buChar char="•"/>
              <a:defRPr i="1">
                <a:latin typeface="FuturaT"/>
                <a:ea typeface="FuturaT"/>
                <a:cs typeface="FuturaT"/>
                <a:sym typeface="FuturaT"/>
              </a:defRPr>
            </a:pPr>
            <a:r>
              <a:rPr dirty="0"/>
              <a:t>Dans </a:t>
            </a:r>
            <a:r>
              <a:rPr dirty="0" err="1"/>
              <a:t>quel</a:t>
            </a:r>
            <a:r>
              <a:rPr dirty="0"/>
              <a:t> processus se </a:t>
            </a:r>
            <a:r>
              <a:rPr dirty="0" err="1"/>
              <a:t>situe</a:t>
            </a:r>
            <a:r>
              <a:rPr dirty="0"/>
              <a:t> le </a:t>
            </a:r>
            <a:r>
              <a:rPr dirty="0" err="1"/>
              <a:t>besoin</a:t>
            </a:r>
            <a:r>
              <a:rPr lang="fr-FR" dirty="0"/>
              <a:t> </a:t>
            </a:r>
            <a:r>
              <a:rPr dirty="0"/>
              <a:t>? </a:t>
            </a:r>
            <a:br>
              <a:rPr lang="fr-FR" dirty="0"/>
            </a:br>
            <a:r>
              <a:rPr lang="fr-FR" dirty="0"/>
              <a:t>À </a:t>
            </a:r>
            <a:r>
              <a:rPr dirty="0" err="1"/>
              <a:t>quel</a:t>
            </a:r>
            <a:r>
              <a:rPr lang="fr-FR" dirty="0"/>
              <a:t>le</a:t>
            </a:r>
            <a:r>
              <a:rPr dirty="0"/>
              <a:t> étape</a:t>
            </a:r>
            <a:r>
              <a:rPr lang="fr-FR" dirty="0"/>
              <a:t> </a:t>
            </a:r>
            <a:r>
              <a:rPr dirty="0"/>
              <a:t>?</a:t>
            </a:r>
          </a:p>
          <a:p>
            <a:pPr marL="285750" indent="-285750">
              <a:buSzPct val="100000"/>
              <a:buFont typeface="Arial"/>
              <a:buChar char="•"/>
              <a:defRPr i="1">
                <a:latin typeface="FuturaT"/>
                <a:ea typeface="FuturaT"/>
                <a:cs typeface="FuturaT"/>
                <a:sym typeface="FuturaT"/>
              </a:defRPr>
            </a:pPr>
            <a:r>
              <a:rPr dirty="0"/>
              <a:t>Que </a:t>
            </a:r>
            <a:r>
              <a:rPr dirty="0" err="1"/>
              <a:t>faites</a:t>
            </a:r>
            <a:r>
              <a:rPr dirty="0"/>
              <a:t> </a:t>
            </a:r>
            <a:r>
              <a:rPr dirty="0" err="1"/>
              <a:t>vous</a:t>
            </a:r>
            <a:r>
              <a:rPr dirty="0"/>
              <a:t> </a:t>
            </a:r>
            <a:r>
              <a:rPr dirty="0" err="1"/>
              <a:t>avant</a:t>
            </a:r>
            <a:r>
              <a:rPr dirty="0"/>
              <a:t> et après </a:t>
            </a:r>
            <a:r>
              <a:rPr dirty="0" err="1"/>
              <a:t>cette</a:t>
            </a:r>
            <a:r>
              <a:rPr dirty="0"/>
              <a:t> étape</a:t>
            </a:r>
            <a:r>
              <a:rPr lang="fr-FR" dirty="0"/>
              <a:t> </a:t>
            </a:r>
            <a:r>
              <a:rPr dirty="0"/>
              <a:t>?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Espace réservé du texte 24"/>
          <p:cNvSpPr txBox="1"/>
          <p:nvPr/>
        </p:nvSpPr>
        <p:spPr>
          <a:xfrm>
            <a:off x="1598610" y="317658"/>
            <a:ext cx="5518629" cy="459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>
                <a:solidFill>
                  <a:srgbClr val="FFFFFF"/>
                </a:solidFill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t>Présentation du besoin</a:t>
            </a:r>
          </a:p>
        </p:txBody>
      </p:sp>
      <p:sp>
        <p:nvSpPr>
          <p:cNvPr id="96" name="ZoneTexte 2"/>
          <p:cNvSpPr txBox="1"/>
          <p:nvPr/>
        </p:nvSpPr>
        <p:spPr>
          <a:xfrm>
            <a:off x="263951" y="1112363"/>
            <a:ext cx="1951348" cy="370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b="1" u="sng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rPr dirty="0"/>
              <a:t>Le </a:t>
            </a:r>
            <a:r>
              <a:rPr dirty="0" err="1"/>
              <a:t>besoin</a:t>
            </a:r>
            <a:r>
              <a:rPr lang="fr-FR" dirty="0"/>
              <a:t> </a:t>
            </a:r>
            <a:r>
              <a:rPr dirty="0"/>
              <a:t>:</a:t>
            </a:r>
          </a:p>
        </p:txBody>
      </p:sp>
      <p:sp>
        <p:nvSpPr>
          <p:cNvPr id="97" name="ZoneTexte 3"/>
          <p:cNvSpPr txBox="1"/>
          <p:nvPr/>
        </p:nvSpPr>
        <p:spPr>
          <a:xfrm>
            <a:off x="263950" y="1481695"/>
            <a:ext cx="5326147" cy="1767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i="1">
                <a:latin typeface="FuturaT"/>
                <a:ea typeface="FuturaT"/>
                <a:cs typeface="FuturaT"/>
                <a:sym typeface="FuturaT"/>
              </a:defRPr>
            </a:pPr>
            <a:r>
              <a:rPr dirty="0" err="1"/>
              <a:t>Décrivez</a:t>
            </a:r>
            <a:r>
              <a:rPr dirty="0"/>
              <a:t> </a:t>
            </a:r>
            <a:r>
              <a:rPr dirty="0" err="1"/>
              <a:t>votre</a:t>
            </a:r>
            <a:r>
              <a:rPr dirty="0"/>
              <a:t> </a:t>
            </a:r>
            <a:r>
              <a:rPr dirty="0" err="1"/>
              <a:t>besoin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quelques</a:t>
            </a:r>
            <a:r>
              <a:rPr dirty="0"/>
              <a:t> mots.</a:t>
            </a:r>
          </a:p>
          <a:p>
            <a:pPr>
              <a:defRPr i="1">
                <a:latin typeface="FuturaT"/>
                <a:ea typeface="FuturaT"/>
                <a:cs typeface="FuturaT"/>
                <a:sym typeface="FuturaT"/>
              </a:defRPr>
            </a:pPr>
            <a:r>
              <a:rPr dirty="0" err="1"/>
              <a:t>Où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situé</a:t>
            </a:r>
            <a:r>
              <a:rPr dirty="0"/>
              <a:t> le </a:t>
            </a:r>
            <a:r>
              <a:rPr dirty="0" err="1"/>
              <a:t>problème</a:t>
            </a:r>
            <a:r>
              <a:rPr dirty="0"/>
              <a:t> dans le </a:t>
            </a:r>
            <a:r>
              <a:rPr dirty="0" err="1"/>
              <a:t>contexte</a:t>
            </a:r>
            <a:r>
              <a:rPr dirty="0"/>
              <a:t> </a:t>
            </a:r>
            <a:r>
              <a:rPr dirty="0" err="1"/>
              <a:t>précédent</a:t>
            </a:r>
            <a:r>
              <a:rPr dirty="0"/>
              <a:t> ?</a:t>
            </a:r>
          </a:p>
          <a:p>
            <a:pPr>
              <a:defRPr i="1">
                <a:latin typeface="FuturaT"/>
                <a:ea typeface="FuturaT"/>
                <a:cs typeface="FuturaT"/>
                <a:sym typeface="FuturaT"/>
              </a:defRPr>
            </a:pPr>
            <a:r>
              <a:rPr dirty="0"/>
              <a:t>Quel</a:t>
            </a:r>
            <a:r>
              <a:rPr lang="fr-FR" dirty="0"/>
              <a:t>le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sa</a:t>
            </a:r>
            <a:r>
              <a:rPr dirty="0"/>
              <a:t> nature</a:t>
            </a:r>
            <a:r>
              <a:rPr lang="fr-FR" dirty="0"/>
              <a:t> </a:t>
            </a:r>
            <a:r>
              <a:rPr dirty="0"/>
              <a:t>?</a:t>
            </a:r>
          </a:p>
          <a:p>
            <a:pPr>
              <a:defRPr i="1">
                <a:latin typeface="FuturaT"/>
                <a:ea typeface="FuturaT"/>
                <a:cs typeface="FuturaT"/>
                <a:sym typeface="FuturaT"/>
              </a:defRPr>
            </a:pPr>
            <a:r>
              <a:rPr dirty="0"/>
              <a:t>Quel </a:t>
            </a:r>
            <a:r>
              <a:rPr dirty="0" err="1"/>
              <a:t>est</a:t>
            </a:r>
            <a:r>
              <a:rPr dirty="0"/>
              <a:t> son impact (ex: </a:t>
            </a:r>
            <a:r>
              <a:rPr dirty="0" err="1"/>
              <a:t>perte</a:t>
            </a:r>
            <a:r>
              <a:rPr dirty="0"/>
              <a:t> de temps, de </a:t>
            </a:r>
            <a:r>
              <a:rPr dirty="0" err="1"/>
              <a:t>fiabilité</a:t>
            </a:r>
            <a:r>
              <a:rPr dirty="0"/>
              <a:t>…)</a:t>
            </a:r>
            <a:r>
              <a:rPr lang="fr-FR" dirty="0"/>
              <a:t> </a:t>
            </a:r>
            <a:r>
              <a:rPr dirty="0"/>
              <a:t>?</a:t>
            </a:r>
          </a:p>
        </p:txBody>
      </p:sp>
      <p:sp>
        <p:nvSpPr>
          <p:cNvPr id="98" name="Connecteur droit 4"/>
          <p:cNvSpPr/>
          <p:nvPr/>
        </p:nvSpPr>
        <p:spPr>
          <a:xfrm flipH="1">
            <a:off x="6097270" y="1385740"/>
            <a:ext cx="3" cy="4628563"/>
          </a:xfrm>
          <a:prstGeom prst="line">
            <a:avLst/>
          </a:prstGeom>
          <a:ln w="57150">
            <a:solidFill>
              <a:srgbClr val="005E8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9" name="ZoneTexte 5"/>
          <p:cNvSpPr txBox="1"/>
          <p:nvPr/>
        </p:nvSpPr>
        <p:spPr>
          <a:xfrm>
            <a:off x="6601903" y="1112363"/>
            <a:ext cx="2629557" cy="3693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defRPr b="1" u="sng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rPr dirty="0"/>
              <a:t>La solution </a:t>
            </a:r>
            <a:r>
              <a:rPr dirty="0" err="1"/>
              <a:t>idéale</a:t>
            </a:r>
            <a:r>
              <a:rPr lang="fr-FR" dirty="0"/>
              <a:t> :</a:t>
            </a:r>
            <a:endParaRPr dirty="0"/>
          </a:p>
        </p:txBody>
      </p:sp>
      <p:sp>
        <p:nvSpPr>
          <p:cNvPr id="100" name="ZoneTexte 6"/>
          <p:cNvSpPr txBox="1"/>
          <p:nvPr/>
        </p:nvSpPr>
        <p:spPr>
          <a:xfrm>
            <a:off x="6601903" y="1481691"/>
            <a:ext cx="4824121" cy="9296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i="1">
                <a:latin typeface="FuturaT"/>
                <a:ea typeface="FuturaT"/>
                <a:cs typeface="FuturaT"/>
                <a:sym typeface="FuturaT"/>
              </a:defRPr>
            </a:pPr>
            <a:r>
              <a:rPr dirty="0"/>
              <a:t>De quelle solution </a:t>
            </a:r>
            <a:r>
              <a:rPr dirty="0" err="1"/>
              <a:t>aimeriez</a:t>
            </a:r>
            <a:r>
              <a:rPr lang="fr-FR" dirty="0"/>
              <a:t>-</a:t>
            </a:r>
            <a:r>
              <a:rPr dirty="0" err="1"/>
              <a:t>vous</a:t>
            </a:r>
            <a:r>
              <a:rPr dirty="0"/>
              <a:t> dispose</a:t>
            </a:r>
            <a:r>
              <a:rPr lang="fr-FR" dirty="0"/>
              <a:t>r</a:t>
            </a:r>
            <a:r>
              <a:rPr dirty="0"/>
              <a:t> ?</a:t>
            </a:r>
          </a:p>
          <a:p>
            <a:pPr>
              <a:defRPr i="1">
                <a:latin typeface="FuturaT"/>
                <a:ea typeface="FuturaT"/>
                <a:cs typeface="FuturaT"/>
                <a:sym typeface="FuturaT"/>
              </a:defRPr>
            </a:pPr>
            <a:r>
              <a:rPr dirty="0"/>
              <a:t>Dans un monde parfait</a:t>
            </a:r>
            <a:r>
              <a:rPr lang="fr-FR" dirty="0"/>
              <a:t>,</a:t>
            </a:r>
            <a:r>
              <a:rPr dirty="0"/>
              <a:t> comment </a:t>
            </a:r>
            <a:r>
              <a:rPr dirty="0" err="1"/>
              <a:t>pratiqueriez-vous</a:t>
            </a:r>
            <a:r>
              <a:rPr lang="fr-FR" dirty="0"/>
              <a:t> </a:t>
            </a:r>
            <a:r>
              <a:rPr dirty="0"/>
              <a:t>?</a:t>
            </a:r>
          </a:p>
        </p:txBody>
      </p:sp>
      <p:sp>
        <p:nvSpPr>
          <p:cNvPr id="101" name="ZoneTexte 7"/>
          <p:cNvSpPr txBox="1"/>
          <p:nvPr/>
        </p:nvSpPr>
        <p:spPr>
          <a:xfrm>
            <a:off x="263949" y="4998637"/>
            <a:ext cx="3195243" cy="370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b="1" u="sng">
                <a:latin typeface="FuturaT"/>
                <a:ea typeface="FuturaT"/>
                <a:cs typeface="FuturaT"/>
                <a:sym typeface="FuturaT"/>
              </a:defRPr>
            </a:lvl1pPr>
          </a:lstStyle>
          <a:p>
            <a:r>
              <a:rPr dirty="0"/>
              <a:t>Les solutions </a:t>
            </a:r>
            <a:r>
              <a:rPr dirty="0" err="1"/>
              <a:t>actuelles</a:t>
            </a:r>
            <a:r>
              <a:rPr lang="fr-FR" dirty="0"/>
              <a:t> </a:t>
            </a:r>
            <a:r>
              <a:rPr dirty="0"/>
              <a:t>: </a:t>
            </a:r>
          </a:p>
        </p:txBody>
      </p:sp>
      <p:sp>
        <p:nvSpPr>
          <p:cNvPr id="102" name="ZoneTexte 8"/>
          <p:cNvSpPr txBox="1"/>
          <p:nvPr/>
        </p:nvSpPr>
        <p:spPr>
          <a:xfrm>
            <a:off x="263950" y="5454234"/>
            <a:ext cx="5326147" cy="650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i="1">
                <a:latin typeface="FuturaT"/>
                <a:ea typeface="FuturaT"/>
                <a:cs typeface="FuturaT"/>
                <a:sym typeface="FuturaT"/>
              </a:defRPr>
            </a:pPr>
            <a:r>
              <a:rPr dirty="0"/>
              <a:t>Comment </a:t>
            </a:r>
            <a:r>
              <a:rPr dirty="0" err="1"/>
              <a:t>ce</a:t>
            </a:r>
            <a:r>
              <a:rPr dirty="0"/>
              <a:t> </a:t>
            </a:r>
            <a:r>
              <a:rPr dirty="0" err="1"/>
              <a:t>besoin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-il </a:t>
            </a:r>
            <a:r>
              <a:rPr dirty="0" err="1"/>
              <a:t>traité</a:t>
            </a:r>
            <a:r>
              <a:rPr dirty="0"/>
              <a:t> </a:t>
            </a:r>
            <a:r>
              <a:rPr dirty="0" err="1"/>
              <a:t>actuellement</a:t>
            </a:r>
            <a:r>
              <a:rPr dirty="0"/>
              <a:t> ?</a:t>
            </a:r>
          </a:p>
          <a:p>
            <a:pPr>
              <a:defRPr i="1">
                <a:latin typeface="FuturaT"/>
                <a:ea typeface="FuturaT"/>
                <a:cs typeface="FuturaT"/>
                <a:sym typeface="FuturaT"/>
              </a:defRPr>
            </a:pPr>
            <a:r>
              <a:rPr dirty="0"/>
              <a:t>Quel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l’inconvénient</a:t>
            </a:r>
            <a:r>
              <a:rPr dirty="0"/>
              <a:t> de </a:t>
            </a:r>
            <a:r>
              <a:rPr dirty="0" err="1"/>
              <a:t>ces</a:t>
            </a:r>
            <a:r>
              <a:rPr dirty="0"/>
              <a:t> solutions ?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1_Conception personnalisée">
  <a:themeElements>
    <a:clrScheme name="1_Conception personnalisé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1_Conception personnalisé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1_Conception personnalisé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Conception personnalisée">
  <a:themeElements>
    <a:clrScheme name="1_Conception personnalisé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1_Conception personnalisé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1_Conception personnalisé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256</Words>
  <Application>Microsoft Office PowerPoint</Application>
  <PresentationFormat>Grand écran</PresentationFormat>
  <Paragraphs>39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FuturaT</vt:lpstr>
      <vt:lpstr>1_Conception personnalisée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OPALE Mélodie</cp:lastModifiedBy>
  <cp:revision>7</cp:revision>
  <dcterms:modified xsi:type="dcterms:W3CDTF">2025-09-26T12:15:27Z</dcterms:modified>
</cp:coreProperties>
</file>